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82" r:id="rId4"/>
    <p:sldId id="283" r:id="rId5"/>
    <p:sldId id="28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 Williams" initials="KW" lastIdx="8" clrIdx="0">
    <p:extLst>
      <p:ext uri="{19B8F6BF-5375-455C-9EA6-DF929625EA0E}">
        <p15:presenceInfo xmlns:p15="http://schemas.microsoft.com/office/powerpoint/2012/main" userId="a118fe8abea6fac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94660"/>
  </p:normalViewPr>
  <p:slideViewPr>
    <p:cSldViewPr>
      <p:cViewPr varScale="1">
        <p:scale>
          <a:sx n="83" d="100"/>
          <a:sy n="83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57A79-E4E6-43E5-9658-F55BE43FBF0C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02424-26DD-485B-BB6C-7A4B0232C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1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0BE9B-E81A-4676-AF78-0993CDD86B59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224D2-BA95-4C6F-9BF8-1FB3DB9EA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7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2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28600" y="6400800"/>
            <a:ext cx="4171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Constitutional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499586" y="6414247"/>
            <a:ext cx="20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 Review - IRAC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414247"/>
            <a:ext cx="95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</a:t>
            </a:r>
            <a:fld id="{BA3C8DCA-E73E-49BA-A695-C076FA16BE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t>6/17/2022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Constitutional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 Review</a:t>
            </a:r>
          </a:p>
          <a:p>
            <a:pPr lvl="0"/>
            <a:r>
              <a:rPr lang="en-US" dirty="0"/>
              <a:t>Writing a U.S. Law School Exam Essay</a:t>
            </a:r>
          </a:p>
          <a:p>
            <a:pPr lvl="0"/>
            <a:r>
              <a:rPr lang="en-US" dirty="0"/>
              <a:t>(IRAC / CIRC)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Primary Goals of a U.S. Law School Essay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My Essay Exams Generally </a:t>
            </a:r>
            <a:r>
              <a:rPr lang="en-US" b="1" dirty="0"/>
              <a:t>Do </a:t>
            </a:r>
            <a:r>
              <a:rPr lang="en-US" dirty="0"/>
              <a:t>Assess:</a:t>
            </a:r>
          </a:p>
          <a:p>
            <a:pPr lvl="1"/>
            <a:r>
              <a:rPr lang="en-US" dirty="0"/>
              <a:t>ability to identify (“spot”) issues</a:t>
            </a:r>
          </a:p>
          <a:p>
            <a:pPr lvl="1"/>
            <a:r>
              <a:rPr lang="en-US" dirty="0"/>
              <a:t>ability to identify relevant facts</a:t>
            </a:r>
          </a:p>
          <a:p>
            <a:pPr lvl="1"/>
            <a:r>
              <a:rPr lang="en-US" dirty="0"/>
              <a:t>ability to determine the correct legal rules applicable to the issues and facts</a:t>
            </a:r>
          </a:p>
          <a:p>
            <a:pPr lvl="1"/>
            <a:r>
              <a:rPr lang="en-US" dirty="0"/>
              <a:t>ability to analyze the application of the rules to those issues/facts</a:t>
            </a:r>
          </a:p>
          <a:p>
            <a:pPr lvl="1"/>
            <a:r>
              <a:rPr lang="en-US" dirty="0"/>
              <a:t>ability to write persuasively</a:t>
            </a:r>
          </a:p>
          <a:p>
            <a:r>
              <a:rPr lang="en-US" dirty="0"/>
              <a:t>My Essay Exams Generally </a:t>
            </a:r>
            <a:r>
              <a:rPr lang="en-US" b="1" dirty="0"/>
              <a:t>Do Not</a:t>
            </a:r>
            <a:r>
              <a:rPr lang="en-US" dirty="0"/>
              <a:t> Assess:</a:t>
            </a:r>
          </a:p>
          <a:p>
            <a:pPr lvl="1"/>
            <a:r>
              <a:rPr lang="en-US" dirty="0"/>
              <a:t>agreement with me</a:t>
            </a:r>
          </a:p>
          <a:p>
            <a:pPr lvl="1"/>
            <a:r>
              <a:rPr lang="en-US" dirty="0"/>
              <a:t>whether a question reaches the same conclusions as I would</a:t>
            </a:r>
          </a:p>
          <a:p>
            <a:r>
              <a:rPr lang="en-US" dirty="0"/>
              <a:t>But note:  while “agreement” with me is not expected, students remain </a:t>
            </a:r>
            <a:r>
              <a:rPr lang="en-US" u="sng" dirty="0"/>
              <a:t>strongly cautioned against</a:t>
            </a:r>
            <a:r>
              <a:rPr lang="en-US" dirty="0"/>
              <a:t> using commercial outlines</a:t>
            </a:r>
          </a:p>
          <a:p>
            <a:pPr lvl="1"/>
            <a:r>
              <a:rPr lang="en-US" dirty="0"/>
              <a:t>Students </a:t>
            </a:r>
            <a:r>
              <a:rPr lang="en-US" b="1" dirty="0"/>
              <a:t>are expected</a:t>
            </a:r>
            <a:r>
              <a:rPr lang="en-US" dirty="0"/>
              <a:t> to be familiar with the points covered in class as the key elements of the cases</a:t>
            </a:r>
          </a:p>
          <a:p>
            <a:pPr lvl="1"/>
            <a:r>
              <a:rPr lang="en-US" dirty="0"/>
              <a:t>Commercial outlines do not necessarily view the same cases as having the same key elements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8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Primary Goals of a U.S. Law School Essay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Bottom lines:</a:t>
            </a:r>
          </a:p>
          <a:p>
            <a:pPr lvl="1"/>
            <a:r>
              <a:rPr lang="en-US" dirty="0"/>
              <a:t>Issue spotting</a:t>
            </a:r>
          </a:p>
          <a:p>
            <a:pPr lvl="1"/>
            <a:r>
              <a:rPr lang="en-US" dirty="0"/>
              <a:t>Persuasive analysis</a:t>
            </a:r>
          </a:p>
          <a:p>
            <a:pPr lvl="1"/>
            <a:r>
              <a:rPr lang="en-US" dirty="0"/>
              <a:t>Use the resources covered in class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This approach simulates “real life” – an appellate court is not looking for “the right answer” (as though one magically were to exist </a:t>
            </a:r>
            <a:r>
              <a:rPr lang="en-US" i="1" dirty="0"/>
              <a:t>a priori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Rather, they are looking for a persuasive argument as to how </a:t>
            </a:r>
            <a:r>
              <a:rPr lang="en-US" i="1" dirty="0"/>
              <a:t>best to interpret</a:t>
            </a:r>
            <a:r>
              <a:rPr lang="en-US" dirty="0"/>
              <a:t> the law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2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(C)IRAC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Issue</a:t>
            </a:r>
          </a:p>
          <a:p>
            <a:pPr lvl="1"/>
            <a:r>
              <a:rPr lang="en-US" dirty="0"/>
              <a:t>Short, clear and concise statement of the legal question(s) to be decided and a brief summary of the relevant background</a:t>
            </a:r>
          </a:p>
          <a:p>
            <a:r>
              <a:rPr lang="en-US" dirty="0"/>
              <a:t>Rule</a:t>
            </a:r>
          </a:p>
          <a:p>
            <a:pPr lvl="1"/>
            <a:r>
              <a:rPr lang="en-US" dirty="0"/>
              <a:t>Short statement of the applicable legal standard(s) (rule(s)) to be used in deciding the outcome</a:t>
            </a:r>
          </a:p>
          <a:p>
            <a:r>
              <a:rPr lang="en-US" dirty="0"/>
              <a:t>Analysis</a:t>
            </a:r>
          </a:p>
          <a:p>
            <a:pPr lvl="1"/>
            <a:r>
              <a:rPr lang="en-US" dirty="0"/>
              <a:t>Detailed discussion including a point-by-point application of the relevant facts to the applicable rules</a:t>
            </a:r>
          </a:p>
          <a:p>
            <a:r>
              <a:rPr lang="en-US" dirty="0"/>
              <a:t>Conclusion</a:t>
            </a:r>
          </a:p>
          <a:p>
            <a:pPr lvl="1"/>
            <a:r>
              <a:rPr lang="en-US" dirty="0"/>
              <a:t>Brief summary of why the analysis suggests the resulting outcome</a:t>
            </a:r>
          </a:p>
          <a:p>
            <a:r>
              <a:rPr lang="en-US" i="1" dirty="0"/>
              <a:t>Note:  some variants include additionally stating the Conclusion “up-front”</a:t>
            </a:r>
            <a:r>
              <a:rPr lang="en-US" dirty="0"/>
              <a:t> (hence the parenthetical (c), and the alternate acronym “CIRAC”)</a:t>
            </a:r>
            <a:endParaRPr lang="en-US" i="1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79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Key Grading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Issue Spotting</a:t>
            </a:r>
          </a:p>
          <a:p>
            <a:pPr lvl="1"/>
            <a:r>
              <a:rPr lang="en-US" dirty="0"/>
              <a:t>Identification of the relevant facts</a:t>
            </a:r>
          </a:p>
          <a:p>
            <a:pPr lvl="1"/>
            <a:r>
              <a:rPr lang="en-US" dirty="0"/>
              <a:t>Identification of the relevant legal issues</a:t>
            </a:r>
          </a:p>
          <a:p>
            <a:r>
              <a:rPr lang="en-US" dirty="0"/>
              <a:t>Persuasive Analysis</a:t>
            </a:r>
          </a:p>
          <a:p>
            <a:pPr lvl="1"/>
            <a:r>
              <a:rPr lang="en-US" dirty="0"/>
              <a:t>Making a </a:t>
            </a:r>
            <a:r>
              <a:rPr lang="en-US" i="1" dirty="0"/>
              <a:t>convincing</a:t>
            </a:r>
            <a:r>
              <a:rPr lang="en-US" dirty="0"/>
              <a:t> argument as to how those issues should </a:t>
            </a:r>
            <a:r>
              <a:rPr lang="en-US" i="1" dirty="0"/>
              <a:t>best</a:t>
            </a:r>
            <a:r>
              <a:rPr lang="en-US" dirty="0"/>
              <a:t> be resolved by the Court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4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4888</TotalTime>
  <Words>369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Constitutional Law</vt:lpstr>
      <vt:lpstr>Primary Goals of a U.S. Law School Essay Question</vt:lpstr>
      <vt:lpstr>Primary Goals of a U.S. Law School Essay Question</vt:lpstr>
      <vt:lpstr>(C)IRAC</vt:lpstr>
      <vt:lpstr>Key Grading Criteria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dbthaw</dc:creator>
  <cp:lastModifiedBy>David Thaw</cp:lastModifiedBy>
  <cp:revision>3</cp:revision>
  <dcterms:created xsi:type="dcterms:W3CDTF">2014-06-13T07:23:28Z</dcterms:created>
  <dcterms:modified xsi:type="dcterms:W3CDTF">2022-06-17T18:19:16Z</dcterms:modified>
</cp:coreProperties>
</file>